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D99F48-4E70-4BF9-8019-463B3D5F3AD7}">
  <a:tblStyle styleId="{FCD99F48-4E70-4BF9-8019-463B3D5F3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6.xml"/><Relationship Id="rId34" Type="http://schemas.openxmlformats.org/officeDocument/2006/relationships/font" Target="fonts/ProximaNov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fda041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dfda041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dfda041d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dfda041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dfda041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dfda041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dfda041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dfda041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dfda041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dfda041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dfda041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dfda041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dfda041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dfda041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7851ac8e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7851ac8e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7851ac8e9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7851ac8e9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ff07c93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ff07c93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7851ac8e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7851ac8e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03632d3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03632d3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cb4341f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cb4341f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7cb4341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7cb4341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7cb4341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7cb4341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7851ac8e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7851ac8e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7cb4341f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7cb4341f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7851ac8e9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7851ac8e9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851ac8e9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851ac8e9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851ac8e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851ac8e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7851ac8e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7851ac8e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7851ac8e9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7851ac8e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7851ac8e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7851ac8e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7851ac8e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7851ac8e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www.altexsoft.com/blog/datascience/what-is-data-engineering-explaining-data-pipeline-data-warehouse-and-data-engineer-rol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www.altexsoft.com/blog/datascience/what-is-data-engineering-explaining-data-pipeline-data-warehouse-and-data-engineer-rol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aclweb.org/anthology/P01-1005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hyperlink" Target="https://mattturck.com/data2019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://mattturck.com/wp-content/uploads/2019/07/2019_Matt_Turck_Big_Data_Landscape_Final_Fullsize.png" TargetMode="External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Intro to Data Engineering and Big Data ML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Занятие №1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01" y="220125"/>
            <a:ext cx="7442275" cy="47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71075" y="4668300"/>
            <a:ext cx="6675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Source: altexsoft data engineering guide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01" y="220125"/>
            <a:ext cx="7442275" cy="47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71075" y="4668300"/>
            <a:ext cx="6675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Source: altexsoft data engineering guide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978125" y="1668400"/>
            <a:ext cx="6675600" cy="24456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 warehouse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00" y="843650"/>
            <a:ext cx="7569099" cy="39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246"/>
            <a:ext cx="9143999" cy="498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ETL Process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31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Унифицированный процесс, позволяющий в простых терминах описывать примерно любое преобразование внутри Data Warehouse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094" y="1152475"/>
            <a:ext cx="5543130" cy="39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между warehouse и lake</a:t>
            </a:r>
            <a:endParaRPr/>
          </a:p>
        </p:txBody>
      </p:sp>
      <p:graphicFrame>
        <p:nvGraphicFramePr>
          <p:cNvPr id="155" name="Google Shape;155;p27"/>
          <p:cNvGraphicFramePr/>
          <p:nvPr/>
        </p:nvGraphicFramePr>
        <p:xfrm>
          <a:off x="362600" y="1017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{FCD99F48-4E70-4BF9-8019-463B3D5F3AD7}</a:tableStyleId>
              </a:tblPr>
              <a:tblGrid>
                <a:gridCol w="1800100"/>
                <a:gridCol w="3486500"/>
                <a:gridCol w="3234000"/>
              </a:tblGrid>
              <a:tr h="41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Data warehouse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Data lake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Хранение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Трансформированные данные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Сырые данные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Вид данных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Structured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Structured, semi-structured, unstructured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0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Схема данных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Определяется до сохранения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Определяется после сохранения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Процессинг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ETL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ELT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Стоимость хранения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Растёт быстро с увеличением объема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Низкая стоимость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Основные пользователи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Business Analytics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Data Scientists/Data Engineers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50" y="227100"/>
            <a:ext cx="6930426" cy="46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Apache Spark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555555"/>
                </a:solidFill>
              </a:rPr>
              <a:t>Apache Spark™</a:t>
            </a:r>
            <a:r>
              <a:rPr lang="ru">
                <a:solidFill>
                  <a:srgbClr val="555555"/>
                </a:solidFill>
              </a:rPr>
              <a:t> is a unified analytics engine for large-scale data processing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Движок для процессинга данных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API для Python, Scala, Java, R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Запросы на SQL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Просто разворачивается на разных кластерах: свой кластер, EC2</a:t>
            </a:r>
            <a:r>
              <a:rPr lang="ru">
                <a:solidFill>
                  <a:srgbClr val="555555"/>
                </a:solidFill>
                <a:highlight>
                  <a:srgbClr val="FFFFFF"/>
                </a:highlight>
              </a:rPr>
              <a:t>, </a:t>
            </a:r>
            <a:r>
              <a:rPr lang="ru">
                <a:solidFill>
                  <a:srgbClr val="555555"/>
                </a:solidFill>
              </a:rPr>
              <a:t>Hadoop YARN</a:t>
            </a:r>
            <a:r>
              <a:rPr lang="ru">
                <a:solidFill>
                  <a:srgbClr val="555555"/>
                </a:solidFill>
                <a:highlight>
                  <a:srgbClr val="FFFFFF"/>
                </a:highlight>
              </a:rPr>
              <a:t>, etc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Работает с разными источниками данных: HDF</a:t>
            </a:r>
            <a:r>
              <a:rPr lang="ru">
                <a:solidFill>
                  <a:srgbClr val="555555"/>
                </a:solidFill>
              </a:rPr>
              <a:t>S</a:t>
            </a:r>
            <a:r>
              <a:rPr lang="ru">
                <a:solidFill>
                  <a:srgbClr val="555555"/>
                </a:solidFill>
                <a:highlight>
                  <a:srgbClr val="FFFFFF"/>
                </a:highlight>
              </a:rPr>
              <a:t>, </a:t>
            </a:r>
            <a:r>
              <a:rPr lang="ru">
                <a:solidFill>
                  <a:srgbClr val="555555"/>
                </a:solidFill>
              </a:rPr>
              <a:t>Cassandra</a:t>
            </a:r>
            <a:r>
              <a:rPr lang="ru">
                <a:solidFill>
                  <a:srgbClr val="555555"/>
                </a:solidFill>
                <a:highlight>
                  <a:srgbClr val="FFFFFF"/>
                </a:highlight>
              </a:rPr>
              <a:t>, </a:t>
            </a:r>
            <a:r>
              <a:rPr lang="ru">
                <a:solidFill>
                  <a:srgbClr val="555555"/>
                </a:solidFill>
              </a:rPr>
              <a:t>Hive, etc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Широкое коммьюнити даёт возможность для stackoverflow based engineering </a:t>
            </a:r>
            <a:endParaRPr>
              <a:solidFill>
                <a:srgbClr val="555555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450" y="174400"/>
            <a:ext cx="1738825" cy="9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Apache Spark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Opensource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30.000+ коммитов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1.000.000 строк кода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1.000 контрибуторов на Github</a:t>
            </a:r>
            <a:endParaRPr>
              <a:solidFill>
                <a:srgbClr val="55555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ru">
                <a:solidFill>
                  <a:srgbClr val="555555"/>
                </a:solidFill>
              </a:rPr>
              <a:t>200+ человеколет труда</a:t>
            </a:r>
            <a:endParaRPr>
              <a:solidFill>
                <a:srgbClr val="555555"/>
              </a:solidFill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450" y="174400"/>
            <a:ext cx="1738825" cy="9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50" y="783400"/>
            <a:ext cx="7547501" cy="42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аналитической платформы со Spark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Познакомимся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50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Меня зовут Антон Трубаков: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ML Engineer @ Joom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ex-Data Scientist @ Yandex Banner System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Бакалавр МФТИ ФИВТ АД ‘18, ШАД БД ‘19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Контакты: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Telegram: @antoshqa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Email: antontrubakov@gmail.com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2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 Reduce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35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Модель, позволяющая за счёт ряда ограничений на операции производить эффективные параллельные вычисления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Map – предобработка данных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Shuffle – перенос данных с мапперов на редьюсеры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Reduce – свертка данных</a:t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350" y="1039575"/>
            <a:ext cx="5267501" cy="31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/>
          <p:nvPr/>
        </p:nvSpPr>
        <p:spPr>
          <a:xfrm>
            <a:off x="5530900" y="1054950"/>
            <a:ext cx="1642500" cy="2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/>
          <p:nvPr/>
        </p:nvSpPr>
        <p:spPr>
          <a:xfrm>
            <a:off x="7796725" y="4109400"/>
            <a:ext cx="1007400" cy="11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Общая схема работы</a:t>
            </a:r>
            <a:endParaRPr/>
          </a:p>
        </p:txBody>
      </p:sp>
      <p:sp>
        <p:nvSpPr>
          <p:cNvPr id="201" name="Google Shape;201;p34"/>
          <p:cNvSpPr/>
          <p:nvPr/>
        </p:nvSpPr>
        <p:spPr>
          <a:xfrm>
            <a:off x="507550" y="2538875"/>
            <a:ext cx="16953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Driver 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3199775" y="1212175"/>
            <a:ext cx="16953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Worker 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3199775" y="1801600"/>
            <a:ext cx="16953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Worker 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3199775" y="2391025"/>
            <a:ext cx="16953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Worker 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3199775" y="2980450"/>
            <a:ext cx="16953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Worker 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3199775" y="3862850"/>
            <a:ext cx="1695300" cy="53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Worker 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3907025" y="3384150"/>
            <a:ext cx="595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3023350" y="1002125"/>
            <a:ext cx="2089200" cy="3606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6293225" y="1002125"/>
            <a:ext cx="2089200" cy="3606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Disks and file system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0" name="Google Shape;210;p34"/>
          <p:cNvCxnSpPr>
            <a:stCxn id="209" idx="1"/>
            <a:endCxn id="208" idx="3"/>
          </p:cNvCxnSpPr>
          <p:nvPr/>
        </p:nvCxnSpPr>
        <p:spPr>
          <a:xfrm rot="10800000">
            <a:off x="5112425" y="2805425"/>
            <a:ext cx="11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1" name="Google Shape;211;p34"/>
          <p:cNvCxnSpPr>
            <a:stCxn id="208" idx="1"/>
            <a:endCxn id="201" idx="3"/>
          </p:cNvCxnSpPr>
          <p:nvPr/>
        </p:nvCxnSpPr>
        <p:spPr>
          <a:xfrm rot="10800000">
            <a:off x="2202850" y="2805425"/>
            <a:ext cx="82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152475"/>
            <a:ext cx="33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Оптимизатор запросов позволяет писать более user-friendly код</a:t>
            </a:r>
            <a:endParaRPr/>
          </a:p>
        </p:txBody>
      </p:sp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запросов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277" y="1113325"/>
            <a:ext cx="5040724" cy="35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не подвыборка?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475"/>
            <a:ext cx="415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</a:t>
            </a:r>
            <a:r>
              <a:rPr lang="ru" u="sng">
                <a:solidFill>
                  <a:schemeClr val="hlink"/>
                </a:solidFill>
                <a:hlinkClick r:id="rId3"/>
              </a:rPr>
              <a:t>статья от Microsoft Research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Выбор алгоритма влияет на итоговый результат меньше, чем добавление дополнительных примеров в обучение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445025"/>
            <a:ext cx="4115775" cy="434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YARN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1152475"/>
            <a:ext cx="301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YARN – Yet Another Resource Negotiator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Планировщик, который говорит, кому какие ресурсы сейчас “справедливо” дать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Отделяет логику планировщика от Spark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125" y="385800"/>
            <a:ext cx="6036024" cy="4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не подвыборка?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700" y="1152475"/>
            <a:ext cx="558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Выборка “длинная”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Как выбрать подвыборку?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Категориальные фичи с 10e6 значений – что делать?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Неизбежно теряем качество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Выборка “широкая”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Как отобрать фичи?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чем курс?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Big Data Principles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Введение в </a:t>
            </a:r>
            <a:r>
              <a:rPr lang="ru"/>
              <a:t>Scala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Apache Stack: Spark, Kafka, Flink, etc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Spark MLlib и </a:t>
            </a:r>
            <a:r>
              <a:rPr lang="ru"/>
              <a:t>Large Scale Machine Learning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Кейсы из индустрии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Большие данные - что это?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14525" y="1319075"/>
            <a:ext cx="31950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3V</a:t>
            </a:r>
            <a:r>
              <a:rPr lang="ru"/>
              <a:t>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Volume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Velocity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Variety</a:t>
            </a:r>
            <a:endParaRPr/>
          </a:p>
        </p:txBody>
      </p:sp>
      <p:pic>
        <p:nvPicPr>
          <p:cNvPr descr="The-3Vs-of-big-data" id="83" name="Google Shape;83;p17" title="The-3Vs-of-big-dat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650" y="170538"/>
            <a:ext cx="4311775" cy="46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4321991" y="384516"/>
            <a:ext cx="2683800" cy="27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-1569" l="5820" r="-5820" t="1569"/>
          <a:stretch/>
        </p:blipFill>
        <p:spPr>
          <a:xfrm>
            <a:off x="939100" y="188250"/>
            <a:ext cx="78754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925" y="0"/>
            <a:ext cx="728240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-600" y="4725675"/>
            <a:ext cx="3000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https://mattturck.com/data2019/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925" y="0"/>
            <a:ext cx="728240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-600" y="4725675"/>
            <a:ext cx="5401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https://mattturck.com/data2019/</a:t>
            </a:r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>
            <a:off x="1287400" y="2289200"/>
            <a:ext cx="833700" cy="101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20"/>
          <p:cNvCxnSpPr/>
          <p:nvPr/>
        </p:nvCxnSpPr>
        <p:spPr>
          <a:xfrm>
            <a:off x="1321025" y="2308400"/>
            <a:ext cx="2894400" cy="106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1297000" y="2294000"/>
            <a:ext cx="1025700" cy="102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00" y="1370225"/>
            <a:ext cx="1738825" cy="9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Реальные кейсы больших данных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большие данные рождаются сами по себе: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Интернет-приложения: любое действия пользователя == данные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IoT – 100500 датчиков, которые постоянно пишут данные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Транзакции платежных систем или банков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Системы видеонаблюдения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Городской трафик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You name 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